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FBE6DE2-A731-4BAE-A32E-2C111047609B}" type="datetimeFigureOut">
              <a:rPr lang="ru-RU" smtClean="0"/>
              <a:t>30.03.2024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2925880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E6DE2-A731-4BAE-A32E-2C111047609B}" type="datetimeFigureOut">
              <a:rPr lang="ru-RU" smtClean="0"/>
              <a:t>30.03.2024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261945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E6DE2-A731-4BAE-A32E-2C111047609B}" type="datetimeFigureOut">
              <a:rPr lang="ru-RU" smtClean="0"/>
              <a:t>30.03.2024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272428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E6DE2-A731-4BAE-A32E-2C111047609B}" type="datetimeFigureOut">
              <a:rPr lang="ru-RU" smtClean="0"/>
              <a:t>30.03.2024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529CF-140D-4231-9A95-2B125A116927}"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91165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E6DE2-A731-4BAE-A32E-2C111047609B}" type="datetimeFigureOut">
              <a:rPr lang="ru-RU" smtClean="0"/>
              <a:t>30.03.2024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3801633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FBE6DE2-A731-4BAE-A32E-2C111047609B}" type="datetimeFigureOut">
              <a:rPr lang="ru-RU" smtClean="0"/>
              <a:t>30.03.2024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3072325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FBE6DE2-A731-4BAE-A32E-2C111047609B}" type="datetimeFigureOut">
              <a:rPr lang="ru-RU" smtClean="0"/>
              <a:t>30.03.2024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1869199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BE6DE2-A731-4BAE-A32E-2C111047609B}" type="datetimeFigureOut">
              <a:rPr lang="ru-RU" smtClean="0"/>
              <a:t>30.03.2024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385938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BE6DE2-A731-4BAE-A32E-2C111047609B}" type="datetimeFigureOut">
              <a:rPr lang="ru-RU" smtClean="0"/>
              <a:t>30.03.2024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306075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BE6DE2-A731-4BAE-A32E-2C111047609B}" type="datetimeFigureOut">
              <a:rPr lang="ru-RU" smtClean="0"/>
              <a:t>30.03.2024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347735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FBE6DE2-A731-4BAE-A32E-2C111047609B}" type="datetimeFigureOut">
              <a:rPr lang="ru-RU" smtClean="0"/>
              <a:t>30.03.2024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209226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FBE6DE2-A731-4BAE-A32E-2C111047609B}" type="datetimeFigureOut">
              <a:rPr lang="ru-RU" smtClean="0"/>
              <a:t>30.03.2024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334782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FBE6DE2-A731-4BAE-A32E-2C111047609B}" type="datetimeFigureOut">
              <a:rPr lang="ru-RU" smtClean="0"/>
              <a:t>30.03.2024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228740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FBE6DE2-A731-4BAE-A32E-2C111047609B}" type="datetimeFigureOut">
              <a:rPr lang="ru-RU" smtClean="0"/>
              <a:t>30.03.2024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207067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FBE6DE2-A731-4BAE-A32E-2C111047609B}" type="datetimeFigureOut">
              <a:rPr lang="ru-RU" smtClean="0"/>
              <a:t>30.03.2024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423021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E6DE2-A731-4BAE-A32E-2C111047609B}" type="datetimeFigureOut">
              <a:rPr lang="ru-RU" smtClean="0"/>
              <a:t>30.03.2024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46362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E6DE2-A731-4BAE-A32E-2C111047609B}" type="datetimeFigureOut">
              <a:rPr lang="ru-RU" smtClean="0"/>
              <a:t>30.03.2024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6529CF-140D-4231-9A95-2B125A116927}" type="slidenum">
              <a:rPr lang="ru-RU" smtClean="0"/>
              <a:t>‹#›</a:t>
            </a:fld>
            <a:endParaRPr lang="ru-RU"/>
          </a:p>
        </p:txBody>
      </p:sp>
    </p:spTree>
    <p:extLst>
      <p:ext uri="{BB962C8B-B14F-4D97-AF65-F5344CB8AC3E}">
        <p14:creationId xmlns:p14="http://schemas.microsoft.com/office/powerpoint/2010/main" val="277435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FBE6DE2-A731-4BAE-A32E-2C111047609B}" type="datetimeFigureOut">
              <a:rPr lang="ru-RU" smtClean="0"/>
              <a:t>30.03.2024</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96529CF-140D-4231-9A95-2B125A116927}" type="slidenum">
              <a:rPr lang="ru-RU" smtClean="0"/>
              <a:t>‹#›</a:t>
            </a:fld>
            <a:endParaRPr lang="ru-RU"/>
          </a:p>
        </p:txBody>
      </p:sp>
    </p:spTree>
    <p:extLst>
      <p:ext uri="{BB962C8B-B14F-4D97-AF65-F5344CB8AC3E}">
        <p14:creationId xmlns:p14="http://schemas.microsoft.com/office/powerpoint/2010/main" val="76571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EFE4C5-F513-4D19-BD6B-46CADED85489}"/>
              </a:ext>
            </a:extLst>
          </p:cNvPr>
          <p:cNvSpPr>
            <a:spLocks noGrp="1"/>
          </p:cNvSpPr>
          <p:nvPr>
            <p:ph type="ctrTitle"/>
          </p:nvPr>
        </p:nvSpPr>
        <p:spPr>
          <a:xfrm>
            <a:off x="925689" y="1300785"/>
            <a:ext cx="10419644" cy="3090593"/>
          </a:xfrm>
        </p:spPr>
        <p:txBody>
          <a:bodyPr>
            <a:noAutofit/>
          </a:bodyPr>
          <a:lstStyle/>
          <a:p>
            <a:r>
              <a:rPr lang="ru-RU" sz="3600" b="1" dirty="0">
                <a:solidFill>
                  <a:srgbClr val="C00000"/>
                </a:solidFill>
                <a:latin typeface="Times New Roman" panose="02020603050405020304" pitchFamily="18" charset="0"/>
                <a:cs typeface="Times New Roman" panose="02020603050405020304" pitchFamily="18" charset="0"/>
              </a:rPr>
              <a:t>Родительский уголок </a:t>
            </a:r>
            <a:br>
              <a:rPr lang="ru-RU" sz="3600" b="1" dirty="0">
                <a:solidFill>
                  <a:srgbClr val="C00000"/>
                </a:solidFill>
                <a:latin typeface="Times New Roman" panose="02020603050405020304" pitchFamily="18" charset="0"/>
                <a:cs typeface="Times New Roman" panose="02020603050405020304" pitchFamily="18" charset="0"/>
              </a:rPr>
            </a:br>
            <a:r>
              <a:rPr lang="ru-RU" sz="3600" b="1" dirty="0">
                <a:solidFill>
                  <a:srgbClr val="C00000"/>
                </a:solidFill>
                <a:latin typeface="Times New Roman" panose="02020603050405020304" pitchFamily="18" charset="0"/>
                <a:cs typeface="Times New Roman" panose="02020603050405020304" pitchFamily="18" charset="0"/>
              </a:rPr>
              <a:t>как один из видов </a:t>
            </a:r>
            <a:br>
              <a:rPr lang="ru-RU" sz="3600" b="1" dirty="0">
                <a:solidFill>
                  <a:srgbClr val="C00000"/>
                </a:solidFill>
                <a:latin typeface="Times New Roman" panose="02020603050405020304" pitchFamily="18" charset="0"/>
                <a:cs typeface="Times New Roman" panose="02020603050405020304" pitchFamily="18" charset="0"/>
              </a:rPr>
            </a:br>
            <a:r>
              <a:rPr lang="ru-RU" sz="3600" b="1" dirty="0">
                <a:solidFill>
                  <a:srgbClr val="C00000"/>
                </a:solidFill>
                <a:latin typeface="Times New Roman" panose="02020603050405020304" pitchFamily="18" charset="0"/>
                <a:cs typeface="Times New Roman" panose="02020603050405020304" pitchFamily="18" charset="0"/>
              </a:rPr>
              <a:t>наглядно-информационных форм взаимодействия с семьями воспитанников</a:t>
            </a:r>
          </a:p>
        </p:txBody>
      </p:sp>
      <p:sp>
        <p:nvSpPr>
          <p:cNvPr id="3" name="Подзаголовок 2">
            <a:extLst>
              <a:ext uri="{FF2B5EF4-FFF2-40B4-BE49-F238E27FC236}">
                <a16:creationId xmlns:a16="http://schemas.microsoft.com/office/drawing/2014/main" id="{7C876F42-AEEF-4608-BBF1-76757BA4BA69}"/>
              </a:ext>
            </a:extLst>
          </p:cNvPr>
          <p:cNvSpPr>
            <a:spLocks noGrp="1"/>
          </p:cNvSpPr>
          <p:nvPr>
            <p:ph type="subTitle" idx="1"/>
          </p:nvPr>
        </p:nvSpPr>
        <p:spPr>
          <a:xfrm>
            <a:off x="1626835" y="4608689"/>
            <a:ext cx="8689976" cy="1371599"/>
          </a:xfrm>
        </p:spPr>
        <p:txBody>
          <a:bodyPr/>
          <a:lstStyle/>
          <a:p>
            <a:r>
              <a:rPr lang="ru-RU" b="1" dirty="0">
                <a:solidFill>
                  <a:schemeClr val="tx1"/>
                </a:solidFill>
                <a:latin typeface="Times New Roman" panose="02020603050405020304" pitchFamily="18" charset="0"/>
                <a:cs typeface="Times New Roman" panose="02020603050405020304" pitchFamily="18" charset="0"/>
              </a:rPr>
              <a:t>(консультация)</a:t>
            </a:r>
          </a:p>
        </p:txBody>
      </p:sp>
    </p:spTree>
    <p:extLst>
      <p:ext uri="{BB962C8B-B14F-4D97-AF65-F5344CB8AC3E}">
        <p14:creationId xmlns:p14="http://schemas.microsoft.com/office/powerpoint/2010/main" val="197524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FBF2B0-049D-498E-BC38-7577E848B661}"/>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id="{3A5F522C-A668-4B15-A71D-ED731F392F8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0318"/>
            <a:ext cx="12192000" cy="6908799"/>
          </a:xfrm>
        </p:spPr>
      </p:pic>
    </p:spTree>
    <p:extLst>
      <p:ext uri="{BB962C8B-B14F-4D97-AF65-F5344CB8AC3E}">
        <p14:creationId xmlns:p14="http://schemas.microsoft.com/office/powerpoint/2010/main" val="164741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D11E91-DBFF-4136-BE4E-0B1B85455605}"/>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89ECBC82-F5AF-48A8-9456-8D2805B6C99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1032" y="0"/>
            <a:ext cx="12233032" cy="6857999"/>
          </a:xfrm>
        </p:spPr>
      </p:pic>
    </p:spTree>
    <p:extLst>
      <p:ext uri="{BB962C8B-B14F-4D97-AF65-F5344CB8AC3E}">
        <p14:creationId xmlns:p14="http://schemas.microsoft.com/office/powerpoint/2010/main" val="404670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67B9AA-E819-4EE5-B987-AAD87A747A96}"/>
              </a:ext>
            </a:extLst>
          </p:cNvPr>
          <p:cNvSpPr>
            <a:spLocks noGrp="1"/>
          </p:cNvSpPr>
          <p:nvPr>
            <p:ph sz="quarter" idx="13"/>
          </p:nvPr>
        </p:nvSpPr>
        <p:spPr>
          <a:xfrm>
            <a:off x="1184707" y="1531714"/>
            <a:ext cx="10363826" cy="3424107"/>
          </a:xfrm>
        </p:spPr>
        <p:txBody>
          <a:bodyPr>
            <a:normAutofit/>
          </a:bodyPr>
          <a:lstStyle/>
          <a:p>
            <a:pPr marL="0" indent="0">
              <a:buNone/>
            </a:pPr>
            <a:r>
              <a:rPr lang="ru-RU" sz="2400" b="1" dirty="0">
                <a:latin typeface="Times New Roman" panose="02020603050405020304" pitchFamily="18" charset="0"/>
                <a:cs typeface="Times New Roman" panose="02020603050405020304" pitchFamily="18" charset="0"/>
              </a:rPr>
              <a:t>Главная задача наглядной педагогической пропаганды</a:t>
            </a:r>
            <a:r>
              <a:rPr lang="ru-RU" sz="2400" dirty="0">
                <a:latin typeface="Times New Roman" panose="02020603050405020304" pitchFamily="18" charset="0"/>
                <a:cs typeface="Times New Roman" panose="02020603050405020304" pitchFamily="18" charset="0"/>
              </a:rPr>
              <a:t> – это целенаправленное систематическое применение наглядно-информационных средств в целях ознакомления родителей с задачами, содержанием и методами воспитания детей, преодоления поверхностного суждения о роли детского сада, оказание практической помощи семье.</a:t>
            </a:r>
          </a:p>
        </p:txBody>
      </p:sp>
    </p:spTree>
    <p:extLst>
      <p:ext uri="{BB962C8B-B14F-4D97-AF65-F5344CB8AC3E}">
        <p14:creationId xmlns:p14="http://schemas.microsoft.com/office/powerpoint/2010/main" val="320742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BE9B7F-0C69-4C16-96BA-4B20F9F0BC93}"/>
              </a:ext>
            </a:extLst>
          </p:cNvPr>
          <p:cNvSpPr>
            <a:spLocks noGrp="1"/>
          </p:cNvSpPr>
          <p:nvPr>
            <p:ph type="title"/>
          </p:nvPr>
        </p:nvSpPr>
        <p:spPr>
          <a:xfrm>
            <a:off x="913775" y="618518"/>
            <a:ext cx="10364451" cy="611972"/>
          </a:xfrm>
        </p:spPr>
        <p:txBody>
          <a:bodyPr>
            <a:normAutofit/>
          </a:bodyPr>
          <a:lstStyle/>
          <a:p>
            <a:r>
              <a:rPr lang="ru-RU" sz="2400" b="1" dirty="0">
                <a:latin typeface="Times New Roman" panose="02020603050405020304" pitchFamily="18" charset="0"/>
                <a:cs typeface="Times New Roman" panose="02020603050405020304" pitchFamily="18" charset="0"/>
              </a:rPr>
              <a:t>Требования к оформлению материала для родителей:</a:t>
            </a:r>
          </a:p>
        </p:txBody>
      </p:sp>
      <p:sp>
        <p:nvSpPr>
          <p:cNvPr id="3" name="Объект 2">
            <a:extLst>
              <a:ext uri="{FF2B5EF4-FFF2-40B4-BE49-F238E27FC236}">
                <a16:creationId xmlns:a16="http://schemas.microsoft.com/office/drawing/2014/main" id="{990FB450-6E10-490D-9922-CA5EFBD5B4A5}"/>
              </a:ext>
            </a:extLst>
          </p:cNvPr>
          <p:cNvSpPr>
            <a:spLocks noGrp="1"/>
          </p:cNvSpPr>
          <p:nvPr>
            <p:ph sz="quarter" idx="13"/>
          </p:nvPr>
        </p:nvSpPr>
        <p:spPr>
          <a:xfrm>
            <a:off x="914398" y="1230490"/>
            <a:ext cx="10927645" cy="5008992"/>
          </a:xfrm>
        </p:spPr>
        <p:txBody>
          <a:bodyPr>
            <a:noAutofit/>
          </a:bodyPr>
          <a:lstStyle/>
          <a:p>
            <a:pPr lvl="0"/>
            <a:r>
              <a:rPr lang="ru-RU" sz="1400" dirty="0">
                <a:latin typeface="Times New Roman" panose="02020603050405020304" pitchFamily="18" charset="0"/>
                <a:cs typeface="Times New Roman" panose="02020603050405020304" pitchFamily="18" charset="0"/>
              </a:rPr>
              <a:t>Информация, размещенная на стенде для родителей, должна быть динамичной. Минимум раз в две недели материал должен обновляться.</a:t>
            </a:r>
          </a:p>
          <a:p>
            <a:pPr lvl="0"/>
            <a:r>
              <a:rPr lang="ru-RU" sz="1400" dirty="0">
                <a:latin typeface="Times New Roman" panose="02020603050405020304" pitchFamily="18" charset="0"/>
                <a:cs typeface="Times New Roman" panose="02020603050405020304" pitchFamily="18" charset="0"/>
              </a:rPr>
              <a:t>Родительский уголок должен быть доступным и удобным для восприятия (чтения) информации, содержательным, эстетически и красочно оформленным.</a:t>
            </a:r>
          </a:p>
          <a:p>
            <a:pPr lvl="0"/>
            <a:r>
              <a:rPr lang="ru-RU" sz="1400" dirty="0">
                <a:latin typeface="Times New Roman" panose="02020603050405020304" pitchFamily="18" charset="0"/>
                <a:cs typeface="Times New Roman" panose="02020603050405020304" pitchFamily="18" charset="0"/>
              </a:rPr>
              <a:t>Информация, размещенная на стендах, должна быть актуальной, достоверной, рекомендации и консультации подобраны с учетом возрастных особенностей детей.</a:t>
            </a:r>
          </a:p>
          <a:p>
            <a:pPr lvl="0"/>
            <a:r>
              <a:rPr lang="ru-RU" sz="1400" dirty="0">
                <a:latin typeface="Times New Roman" panose="02020603050405020304" pitchFamily="18" charset="0"/>
                <a:cs typeface="Times New Roman" panose="02020603050405020304" pitchFamily="18" charset="0"/>
              </a:rPr>
              <a:t>Шрифт крупный (14-16), чёткий, текст не объёмный.</a:t>
            </a:r>
          </a:p>
          <a:p>
            <a:pPr lvl="0"/>
            <a:r>
              <a:rPr lang="ru-RU" sz="1400" dirty="0">
                <a:latin typeface="Times New Roman" panose="02020603050405020304" pitchFamily="18" charset="0"/>
                <a:cs typeface="Times New Roman" panose="02020603050405020304" pitchFamily="18" charset="0"/>
              </a:rPr>
              <a:t>При размещении любого печатного материала на стенде ссылка на издание, включая авторство и год публикации, обязательна.</a:t>
            </a:r>
          </a:p>
          <a:p>
            <a:pPr lvl="0"/>
            <a:r>
              <a:rPr lang="ru-RU" sz="1400" dirty="0">
                <a:latin typeface="Times New Roman" panose="02020603050405020304" pitchFamily="18" charset="0"/>
                <a:cs typeface="Times New Roman" panose="02020603050405020304" pitchFamily="18" charset="0"/>
              </a:rPr>
              <a:t>Стенд должен быть красочно оформлен. При оформлении стенда следует использовать не только надписи, но и плакаты и фотографии. При оформлении стенда не нужно злоупотреблять декоративными элементами, наивными изображениями матрёшек, игрушек.</a:t>
            </a:r>
          </a:p>
          <a:p>
            <a:pPr lvl="0"/>
            <a:r>
              <a:rPr lang="ru-RU" sz="1400" dirty="0">
                <a:latin typeface="Times New Roman" panose="02020603050405020304" pitchFamily="18" charset="0"/>
                <a:cs typeface="Times New Roman" panose="02020603050405020304" pitchFamily="18" charset="0"/>
              </a:rPr>
              <a:t>Соотношение текста и иллюстраций в папках – передвижках должно быть примерно 2:6 (2 части текста и 6 частей иллюстраций), они должны в первую очередь привлечь внимание родителей, затем донести нужную информацию. Хорошо, если это фотографии детей данной группы.</a:t>
            </a:r>
          </a:p>
          <a:p>
            <a:pPr lvl="0"/>
            <a:r>
              <a:rPr lang="ru-RU" sz="1400" dirty="0">
                <a:latin typeface="Times New Roman" panose="02020603050405020304" pitchFamily="18" charset="0"/>
                <a:cs typeface="Times New Roman" panose="02020603050405020304" pitchFamily="18" charset="0"/>
              </a:rPr>
              <a:t>Не допустимы нечёткие ксерокопии.</a:t>
            </a:r>
          </a:p>
        </p:txBody>
      </p:sp>
    </p:spTree>
    <p:extLst>
      <p:ext uri="{BB962C8B-B14F-4D97-AF65-F5344CB8AC3E}">
        <p14:creationId xmlns:p14="http://schemas.microsoft.com/office/powerpoint/2010/main" val="295802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9B5737-6791-47A8-BEC5-45850CA956FE}"/>
              </a:ext>
            </a:extLst>
          </p:cNvPr>
          <p:cNvSpPr>
            <a:spLocks noGrp="1"/>
          </p:cNvSpPr>
          <p:nvPr>
            <p:ph type="title"/>
          </p:nvPr>
        </p:nvSpPr>
        <p:spPr>
          <a:xfrm>
            <a:off x="913773" y="900740"/>
            <a:ext cx="10364451" cy="690994"/>
          </a:xfrm>
        </p:spPr>
        <p:txBody>
          <a:bodyPr>
            <a:normAutofit/>
          </a:bodyPr>
          <a:lstStyle/>
          <a:p>
            <a:r>
              <a:rPr lang="ru-RU" sz="2800" b="1" dirty="0">
                <a:latin typeface="Times New Roman" panose="02020603050405020304" pitchFamily="18" charset="0"/>
                <a:cs typeface="Times New Roman" panose="02020603050405020304" pitchFamily="18" charset="0"/>
              </a:rPr>
              <a:t>Современные формы наглядной информации:</a:t>
            </a:r>
          </a:p>
        </p:txBody>
      </p:sp>
      <p:sp>
        <p:nvSpPr>
          <p:cNvPr id="4" name="Rectangle 1">
            <a:extLst>
              <a:ext uri="{FF2B5EF4-FFF2-40B4-BE49-F238E27FC236}">
                <a16:creationId xmlns:a16="http://schemas.microsoft.com/office/drawing/2014/main" id="{EF85B223-AAF0-4441-9BD2-E81E478E2478}"/>
              </a:ext>
            </a:extLst>
          </p:cNvPr>
          <p:cNvSpPr>
            <a:spLocks noGrp="1" noChangeArrowheads="1"/>
          </p:cNvSpPr>
          <p:nvPr>
            <p:ph sz="quarter" idx="13"/>
          </p:nvPr>
        </p:nvSpPr>
        <p:spPr bwMode="auto">
          <a:xfrm>
            <a:off x="1038577" y="1443841"/>
            <a:ext cx="1011484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тематические ширмы и папки – передвижки (помимо педагогических тем, можно использовать такие рубрики: «Выходной с ребёнком дома», «Наши традиции» (в группе и семье) и т.п.</a:t>
            </a:r>
            <a:endParaRPr kumimoji="0" lang="ru-RU"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информационные листы</a:t>
            </a:r>
            <a:endParaRPr kumimoji="0" lang="ru-RU"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буклеты</a:t>
            </a:r>
            <a:endParaRPr kumimoji="0" lang="ru-RU"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журнал и газета для родителей</a:t>
            </a:r>
            <a:endParaRPr kumimoji="0" lang="ru-RU"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почтовый ящик</a:t>
            </a:r>
            <a:endParaRPr kumimoji="0" lang="ru-RU"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использование аудиозаписей</a:t>
            </a:r>
            <a:endParaRPr kumimoji="0" lang="ru-RU"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выставки</a:t>
            </a:r>
            <a:endPar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460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D9A4B3-F269-465D-9EFB-2B2724926EBC}"/>
              </a:ext>
            </a:extLst>
          </p:cNvPr>
          <p:cNvSpPr>
            <a:spLocks noGrp="1"/>
          </p:cNvSpPr>
          <p:nvPr>
            <p:ph type="title"/>
          </p:nvPr>
        </p:nvSpPr>
        <p:spPr>
          <a:xfrm>
            <a:off x="913775" y="618517"/>
            <a:ext cx="10364451" cy="679705"/>
          </a:xfrm>
        </p:spPr>
        <p:txBody>
          <a:bodyPr>
            <a:normAutofit/>
          </a:bodyPr>
          <a:lstStyle/>
          <a:p>
            <a:r>
              <a:rPr lang="ru-RU" sz="2800" b="1" dirty="0">
                <a:latin typeface="Times New Roman" panose="02020603050405020304" pitchFamily="18" charset="0"/>
                <a:cs typeface="Times New Roman" panose="02020603050405020304" pitchFamily="18" charset="0"/>
              </a:rPr>
              <a:t>Требования к содержанию уголка:</a:t>
            </a:r>
          </a:p>
        </p:txBody>
      </p:sp>
      <p:sp>
        <p:nvSpPr>
          <p:cNvPr id="3" name="Объект 2">
            <a:extLst>
              <a:ext uri="{FF2B5EF4-FFF2-40B4-BE49-F238E27FC236}">
                <a16:creationId xmlns:a16="http://schemas.microsoft.com/office/drawing/2014/main" id="{35340624-2846-49CC-A34E-F0307FDF0240}"/>
              </a:ext>
            </a:extLst>
          </p:cNvPr>
          <p:cNvSpPr>
            <a:spLocks noGrp="1"/>
          </p:cNvSpPr>
          <p:nvPr>
            <p:ph sz="quarter" idx="13"/>
          </p:nvPr>
        </p:nvSpPr>
        <p:spPr>
          <a:xfrm>
            <a:off x="913774" y="1298222"/>
            <a:ext cx="10363826" cy="4842934"/>
          </a:xfrm>
        </p:spPr>
        <p:txBody>
          <a:bodyPr>
            <a:normAutofit fontScale="85000" lnSpcReduction="20000"/>
          </a:bodyPr>
          <a:lstStyle/>
          <a:p>
            <a:pPr lvl="0"/>
            <a:r>
              <a:rPr lang="ru-RU" dirty="0">
                <a:latin typeface="Times New Roman" panose="02020603050405020304" pitchFamily="18" charset="0"/>
                <a:cs typeface="Times New Roman" panose="02020603050405020304" pitchFamily="18" charset="0"/>
              </a:rPr>
              <a:t>Визитная карточка группы;</a:t>
            </a:r>
          </a:p>
          <a:p>
            <a:pPr lvl="0"/>
            <a:r>
              <a:rPr lang="ru-RU" dirty="0">
                <a:latin typeface="Times New Roman" panose="02020603050405020304" pitchFamily="18" charset="0"/>
                <a:cs typeface="Times New Roman" panose="02020603050405020304" pitchFamily="18" charset="0"/>
              </a:rPr>
              <a:t>режим, программные задачи воспитания и образования дошкольников (планируемые результаты освоения программы, планирование организованной образовательной деятельности (расписание занятий, информация о содержании тематической недели (название недели, цель, содержание работы);</a:t>
            </a:r>
          </a:p>
          <a:p>
            <a:pPr lvl="0"/>
            <a:r>
              <a:rPr lang="ru-RU" dirty="0">
                <a:latin typeface="Times New Roman" panose="02020603050405020304" pitchFamily="18" charset="0"/>
                <a:cs typeface="Times New Roman" panose="02020603050405020304" pitchFamily="18" charset="0"/>
              </a:rPr>
              <a:t>информация о возрастных особенностях детей группы (можно указать, что должны уметь дети к середине года, к концу года и т. д., антропометрические данные);</a:t>
            </a:r>
          </a:p>
          <a:p>
            <a:pPr lvl="0"/>
            <a:r>
              <a:rPr lang="ru-RU" dirty="0">
                <a:latin typeface="Times New Roman" panose="02020603050405020304" pitchFamily="18" charset="0"/>
                <a:cs typeface="Times New Roman" panose="02020603050405020304" pitchFamily="18" charset="0"/>
              </a:rPr>
              <a:t>"Наша жизнь день за днем". Раздел представляет материалы о минувшем дне в виде рисунков, поделок, тем, целей занятий. Материал постоянно обновляется. Оборудованное место для организации выставки детских работ;</a:t>
            </a:r>
          </a:p>
          <a:p>
            <a:pPr lvl="0"/>
            <a:r>
              <a:rPr lang="ru-RU" dirty="0">
                <a:latin typeface="Times New Roman" panose="02020603050405020304" pitchFamily="18" charset="0"/>
                <a:cs typeface="Times New Roman" panose="02020603050405020304" pitchFamily="18" charset="0"/>
              </a:rPr>
              <a:t>доска объявлений. На нее помещается только официальная информация: когда будет собрание и решение родительского собрание, приглашения на праздники, к участию в конкурсах и т. д.;</a:t>
            </a:r>
          </a:p>
          <a:p>
            <a:pPr lvl="0"/>
            <a:r>
              <a:rPr lang="ru-RU" dirty="0">
                <a:latin typeface="Times New Roman" panose="02020603050405020304" pitchFamily="18" charset="0"/>
                <a:cs typeface="Times New Roman" panose="02020603050405020304" pitchFamily="18" charset="0"/>
              </a:rPr>
              <a:t>меню (без сокращений, с указанием выхода продукта, понятным почерком);</a:t>
            </a:r>
          </a:p>
        </p:txBody>
      </p:sp>
    </p:spTree>
    <p:extLst>
      <p:ext uri="{BB962C8B-B14F-4D97-AF65-F5344CB8AC3E}">
        <p14:creationId xmlns:p14="http://schemas.microsoft.com/office/powerpoint/2010/main" val="393124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D9A4B3-F269-465D-9EFB-2B2724926EBC}"/>
              </a:ext>
            </a:extLst>
          </p:cNvPr>
          <p:cNvSpPr>
            <a:spLocks noGrp="1"/>
          </p:cNvSpPr>
          <p:nvPr>
            <p:ph type="title"/>
          </p:nvPr>
        </p:nvSpPr>
        <p:spPr>
          <a:xfrm>
            <a:off x="913775" y="618517"/>
            <a:ext cx="10364451" cy="679705"/>
          </a:xfrm>
        </p:spPr>
        <p:txBody>
          <a:bodyPr>
            <a:normAutofit/>
          </a:bodyPr>
          <a:lstStyle/>
          <a:p>
            <a:r>
              <a:rPr lang="ru-RU" sz="2800" b="1" dirty="0">
                <a:latin typeface="Times New Roman" panose="02020603050405020304" pitchFamily="18" charset="0"/>
                <a:cs typeface="Times New Roman" panose="02020603050405020304" pitchFamily="18" charset="0"/>
              </a:rPr>
              <a:t>Требования к содержанию уголка:</a:t>
            </a:r>
          </a:p>
        </p:txBody>
      </p:sp>
      <p:sp>
        <p:nvSpPr>
          <p:cNvPr id="3" name="Объект 2">
            <a:extLst>
              <a:ext uri="{FF2B5EF4-FFF2-40B4-BE49-F238E27FC236}">
                <a16:creationId xmlns:a16="http://schemas.microsoft.com/office/drawing/2014/main" id="{35340624-2846-49CC-A34E-F0307FDF0240}"/>
              </a:ext>
            </a:extLst>
          </p:cNvPr>
          <p:cNvSpPr>
            <a:spLocks noGrp="1"/>
          </p:cNvSpPr>
          <p:nvPr>
            <p:ph sz="quarter" idx="13"/>
          </p:nvPr>
        </p:nvSpPr>
        <p:spPr>
          <a:xfrm>
            <a:off x="913774" y="1298222"/>
            <a:ext cx="10363826" cy="4797778"/>
          </a:xfrm>
        </p:spPr>
        <p:txBody>
          <a:bodyPr>
            <a:normAutofit fontScale="85000" lnSpcReduction="20000"/>
          </a:bodyPr>
          <a:lstStyle/>
          <a:p>
            <a:pPr lvl="0"/>
            <a:r>
              <a:rPr lang="ru-RU" dirty="0">
                <a:latin typeface="Times New Roman" panose="02020603050405020304" pitchFamily="18" charset="0"/>
                <a:cs typeface="Times New Roman" panose="02020603050405020304" pitchFamily="18" charset="0"/>
              </a:rPr>
              <a:t>странички специалистов: информационно-консультативные материалы в доступной форме и красочно оформленные, консультации для родителей и т. д.:</a:t>
            </a:r>
          </a:p>
          <a:p>
            <a:pPr lvl="0"/>
            <a:r>
              <a:rPr lang="ru-RU" dirty="0">
                <a:latin typeface="Times New Roman" panose="02020603050405020304" pitchFamily="18" charset="0"/>
                <a:cs typeface="Times New Roman" panose="02020603050405020304" pitchFamily="18" charset="0"/>
              </a:rPr>
              <a:t>обязательное содержание в родительском уголке: информации по ОБЖ, ПДД, ЗОЖ, консультации о сохранении и укреплении здоровья воспитанников и т. д;</a:t>
            </a:r>
          </a:p>
          <a:p>
            <a:pPr lvl="0"/>
            <a:r>
              <a:rPr lang="ru-RU" dirty="0">
                <a:latin typeface="Times New Roman" panose="02020603050405020304" pitchFamily="18" charset="0"/>
                <a:cs typeface="Times New Roman" panose="02020603050405020304" pitchFamily="18" charset="0"/>
              </a:rPr>
              <a:t>развлечения, досуговая деятельность: фоторепортажи с различных мероприятий, рекомендации по подготовке к праздникам (разучивание стихотворного, музыкального репертуара, подготовка костюмов);</a:t>
            </a:r>
          </a:p>
          <a:p>
            <a:pPr lvl="0"/>
            <a:r>
              <a:rPr lang="ru-RU" dirty="0">
                <a:latin typeface="Times New Roman" panose="02020603050405020304" pitchFamily="18" charset="0"/>
                <a:cs typeface="Times New Roman" panose="02020603050405020304" pitchFamily="18" charset="0"/>
              </a:rPr>
              <a:t>консультации для родителей, ширмы – передвижки по тематике;</a:t>
            </a:r>
          </a:p>
          <a:p>
            <a:pPr lvl="0"/>
            <a:r>
              <a:rPr lang="ru-RU" dirty="0">
                <a:latin typeface="Times New Roman" panose="02020603050405020304" pitchFamily="18" charset="0"/>
                <a:cs typeface="Times New Roman" panose="02020603050405020304" pitchFamily="18" charset="0"/>
              </a:rPr>
              <a:t>рекомендации родителям по образовательной деятельности в семье: описание в доступной форме родителям о видах образовательной деятельности в семье в рамках тематической недели (обновлять информацию еженедельно);</a:t>
            </a:r>
          </a:p>
          <a:p>
            <a:pPr lvl="0"/>
            <a:r>
              <a:rPr lang="ru-RU" dirty="0">
                <a:latin typeface="Times New Roman" panose="02020603050405020304" pitchFamily="18" charset="0"/>
                <a:cs typeface="Times New Roman" panose="02020603050405020304" pitchFamily="18" charset="0"/>
              </a:rPr>
              <a:t>участие родителей в жизни ДОУ, «панорама добрых дел» и др.;</a:t>
            </a:r>
          </a:p>
          <a:p>
            <a:r>
              <a:rPr lang="ru-RU" dirty="0">
                <a:latin typeface="Times New Roman" panose="02020603050405020304" pitchFamily="18" charset="0"/>
                <a:cs typeface="Times New Roman" panose="02020603050405020304" pitchFamily="18" charset="0"/>
              </a:rPr>
              <a:t>остальной материал педагоги определяют самостоятельно и согласно перспективному планированию</a:t>
            </a:r>
          </a:p>
        </p:txBody>
      </p:sp>
    </p:spTree>
    <p:extLst>
      <p:ext uri="{BB962C8B-B14F-4D97-AF65-F5344CB8AC3E}">
        <p14:creationId xmlns:p14="http://schemas.microsoft.com/office/powerpoint/2010/main" val="163916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4C2133-96D2-4781-8AEE-BB8FADDB21AE}"/>
              </a:ext>
            </a:extLst>
          </p:cNvPr>
          <p:cNvSpPr>
            <a:spLocks noGrp="1"/>
          </p:cNvSpPr>
          <p:nvPr>
            <p:ph type="title"/>
          </p:nvPr>
        </p:nvSpPr>
        <p:spPr>
          <a:xfrm>
            <a:off x="913775" y="618517"/>
            <a:ext cx="10364451" cy="984505"/>
          </a:xfrm>
        </p:spPr>
        <p:txBody>
          <a:bodyPr>
            <a:normAutofit/>
          </a:bodyPr>
          <a:lstStyle/>
          <a:p>
            <a:r>
              <a:rPr lang="ru-RU" sz="2800" b="1" dirty="0">
                <a:latin typeface="Times New Roman" panose="02020603050405020304" pitchFamily="18" charset="0"/>
                <a:cs typeface="Times New Roman" panose="02020603050405020304" pitchFamily="18" charset="0"/>
              </a:rPr>
              <a:t>Настенная информация по педагогическому просвещению:</a:t>
            </a:r>
          </a:p>
        </p:txBody>
      </p:sp>
      <p:sp>
        <p:nvSpPr>
          <p:cNvPr id="4" name="Rectangle 1">
            <a:extLst>
              <a:ext uri="{FF2B5EF4-FFF2-40B4-BE49-F238E27FC236}">
                <a16:creationId xmlns:a16="http://schemas.microsoft.com/office/drawing/2014/main" id="{B8B6AD0B-73D4-4345-8E12-C691B900585C}"/>
              </a:ext>
            </a:extLst>
          </p:cNvPr>
          <p:cNvSpPr>
            <a:spLocks noGrp="1" noChangeArrowheads="1"/>
          </p:cNvSpPr>
          <p:nvPr>
            <p:ph sz="quarter" idx="13"/>
          </p:nvPr>
        </p:nvSpPr>
        <p:spPr bwMode="auto">
          <a:xfrm>
            <a:off x="914400" y="1650573"/>
            <a:ext cx="1036382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ClrTx/>
            </a:pP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Уголок краткой информации</a:t>
            </a:r>
            <a:endParaRPr kumimoji="0" lang="ru-RU"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Для чтения дома</a:t>
            </a:r>
            <a:endParaRPr kumimoji="0" lang="ru-RU"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Музыкально-поэтический уголок</a:t>
            </a:r>
            <a:endParaRPr kumimoji="0" lang="ru-RU"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Медицинский уголок «О здоровье»</a:t>
            </a:r>
            <a:endParaRPr kumimoji="0" lang="ru-RU"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Объявления</a:t>
            </a:r>
            <a:endParaRPr kumimoji="0" lang="ru-RU"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«Благодарим»</a:t>
            </a:r>
            <a:endParaRPr kumimoji="0" lang="ru-RU"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«Рады сообщить вам… »</a:t>
            </a:r>
            <a:endParaRPr kumimoji="0" lang="ru-RU"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Вести с занятий</a:t>
            </a:r>
            <a:endParaRPr kumimoji="0" lang="ru-RU"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Уголок творчества детей</a:t>
            </a:r>
            <a:endParaRPr kumimoji="0" lang="ru-RU"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Меню</a:t>
            </a:r>
            <a:endParaRPr kumimoji="0" lang="ru-RU"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ОКНО – очень короткие новости</a:t>
            </a:r>
            <a:endParaRPr kumimoji="0" lang="ru-RU"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Фотоуголок</a:t>
            </a: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настроения</a:t>
            </a:r>
          </a:p>
          <a:p>
            <a:pPr eaLnBrk="0" fontAlgn="base" hangingPunct="0">
              <a:lnSpc>
                <a:spcPct val="100000"/>
              </a:lnSpc>
              <a:spcBef>
                <a:spcPct val="0"/>
              </a:spcBef>
              <a:spcAft>
                <a:spcPct val="0"/>
              </a:spcAft>
              <a:buClrTx/>
            </a:pPr>
            <a:r>
              <a:rPr kumimoji="0" lang="ru-RU" altLang="ru-RU"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Режим, расписание занятий. </a:t>
            </a:r>
            <a:endParaRPr kumimoji="0" lang="ru-RU"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05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4C2133-96D2-4781-8AEE-BB8FADDB21AE}"/>
              </a:ext>
            </a:extLst>
          </p:cNvPr>
          <p:cNvSpPr>
            <a:spLocks noGrp="1"/>
          </p:cNvSpPr>
          <p:nvPr>
            <p:ph type="title"/>
          </p:nvPr>
        </p:nvSpPr>
        <p:spPr>
          <a:xfrm>
            <a:off x="913775" y="618517"/>
            <a:ext cx="10364451" cy="984505"/>
          </a:xfrm>
        </p:spPr>
        <p:txBody>
          <a:bodyPr>
            <a:normAutofit/>
          </a:bodyPr>
          <a:lstStyle/>
          <a:p>
            <a:r>
              <a:rPr lang="ru-RU" sz="2800" b="1" dirty="0">
                <a:latin typeface="Times New Roman" panose="02020603050405020304" pitchFamily="18" charset="0"/>
                <a:cs typeface="Times New Roman" panose="02020603050405020304" pitchFamily="18" charset="0"/>
              </a:rPr>
              <a:t>Настенная информация по педагогическому просвещению:</a:t>
            </a:r>
          </a:p>
        </p:txBody>
      </p:sp>
      <p:sp>
        <p:nvSpPr>
          <p:cNvPr id="4" name="Rectangle 1">
            <a:extLst>
              <a:ext uri="{FF2B5EF4-FFF2-40B4-BE49-F238E27FC236}">
                <a16:creationId xmlns:a16="http://schemas.microsoft.com/office/drawing/2014/main" id="{B8B6AD0B-73D4-4345-8E12-C691B900585C}"/>
              </a:ext>
            </a:extLst>
          </p:cNvPr>
          <p:cNvSpPr>
            <a:spLocks noGrp="1" noChangeArrowheads="1"/>
          </p:cNvSpPr>
          <p:nvPr>
            <p:ph sz="quarter" idx="13"/>
          </p:nvPr>
        </p:nvSpPr>
        <p:spPr bwMode="auto">
          <a:xfrm>
            <a:off x="914400" y="1741080"/>
            <a:ext cx="10363826" cy="391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ru-RU" dirty="0">
                <a:latin typeface="Times New Roman" panose="02020603050405020304" pitchFamily="18" charset="0"/>
                <a:cs typeface="Times New Roman" panose="02020603050405020304" pitchFamily="18" charset="0"/>
              </a:rPr>
              <a:t>Выставка: «Сделайте вместе с детьми…»</a:t>
            </a:r>
          </a:p>
          <a:p>
            <a:pPr lvl="0"/>
            <a:r>
              <a:rPr lang="ru-RU" dirty="0" err="1">
                <a:latin typeface="Times New Roman" panose="02020603050405020304" pitchFamily="18" charset="0"/>
                <a:cs typeface="Times New Roman" panose="02020603050405020304" pitchFamily="18" charset="0"/>
              </a:rPr>
              <a:t>Фотоуголок</a:t>
            </a:r>
            <a:r>
              <a:rPr lang="ru-RU" dirty="0">
                <a:latin typeface="Times New Roman" panose="02020603050405020304" pitchFamily="18" charset="0"/>
                <a:cs typeface="Times New Roman" panose="02020603050405020304" pitchFamily="18" charset="0"/>
              </a:rPr>
              <a:t> «С вашими детьми работают»</a:t>
            </a:r>
          </a:p>
          <a:p>
            <a:pPr lvl="0"/>
            <a:r>
              <a:rPr lang="ru-RU" dirty="0">
                <a:latin typeface="Times New Roman" panose="02020603050405020304" pitchFamily="18" charset="0"/>
                <a:cs typeface="Times New Roman" panose="02020603050405020304" pitchFamily="18" charset="0"/>
              </a:rPr>
              <a:t>Уголок забытых вещей</a:t>
            </a:r>
          </a:p>
          <a:p>
            <a:pPr lvl="0"/>
            <a:r>
              <a:rPr lang="ru-RU" dirty="0">
                <a:latin typeface="Times New Roman" panose="02020603050405020304" pitchFamily="18" charset="0"/>
                <a:cs typeface="Times New Roman" panose="02020603050405020304" pitchFamily="18" charset="0"/>
              </a:rPr>
              <a:t>«Поздравляем» и др.</a:t>
            </a:r>
          </a:p>
          <a:p>
            <a:r>
              <a:rPr lang="ru-RU" dirty="0">
                <a:latin typeface="Times New Roman" panose="02020603050405020304" pitchFamily="18" charset="0"/>
                <a:cs typeface="Times New Roman" panose="02020603050405020304" pitchFamily="18" charset="0"/>
              </a:rPr>
              <a:t>"Наша жизнь день за днем". </a:t>
            </a:r>
          </a:p>
          <a:p>
            <a:r>
              <a:rPr kumimoji="0" lang="ru-RU"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«Наши родители советуют»</a:t>
            </a:r>
          </a:p>
          <a:p>
            <a:r>
              <a:rPr lang="ru-RU" altLang="ru-RU" cap="none" dirty="0">
                <a:latin typeface="Times New Roman" panose="02020603050405020304" pitchFamily="18" charset="0"/>
                <a:cs typeface="Times New Roman" panose="02020603050405020304" pitchFamily="18" charset="0"/>
              </a:rPr>
              <a:t>«Права детей»</a:t>
            </a:r>
          </a:p>
          <a:p>
            <a:endParaRPr kumimoji="0" lang="ru-RU"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46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9201E7-A673-4F17-BF25-90BF12A295FF}"/>
              </a:ext>
            </a:extLst>
          </p:cNvPr>
          <p:cNvSpPr>
            <a:spLocks noGrp="1"/>
          </p:cNvSpPr>
          <p:nvPr>
            <p:ph type="title"/>
          </p:nvPr>
        </p:nvSpPr>
        <p:spPr>
          <a:xfrm>
            <a:off x="913775" y="618517"/>
            <a:ext cx="10364451" cy="984505"/>
          </a:xfrm>
        </p:spPr>
        <p:txBody>
          <a:bodyPr>
            <a:normAutofit/>
          </a:bodyPr>
          <a:lstStyle/>
          <a:p>
            <a:r>
              <a:rPr lang="ru-RU" sz="2800" b="1" dirty="0">
                <a:latin typeface="Times New Roman" panose="02020603050405020304" pitchFamily="18" charset="0"/>
                <a:cs typeface="Times New Roman" panose="02020603050405020304" pitchFamily="18" charset="0"/>
              </a:rPr>
              <a:t>Советы по оформлению тематической информации</a:t>
            </a:r>
          </a:p>
        </p:txBody>
      </p:sp>
      <p:sp>
        <p:nvSpPr>
          <p:cNvPr id="3" name="Объект 2">
            <a:extLst>
              <a:ext uri="{FF2B5EF4-FFF2-40B4-BE49-F238E27FC236}">
                <a16:creationId xmlns:a16="http://schemas.microsoft.com/office/drawing/2014/main" id="{EB0C8638-D0EE-437A-B712-C6BE06A894FE}"/>
              </a:ext>
            </a:extLst>
          </p:cNvPr>
          <p:cNvSpPr>
            <a:spLocks noGrp="1"/>
          </p:cNvSpPr>
          <p:nvPr>
            <p:ph sz="quarter" idx="13"/>
          </p:nvPr>
        </p:nvSpPr>
        <p:spPr>
          <a:xfrm>
            <a:off x="395111" y="1704622"/>
            <a:ext cx="11379201" cy="4921956"/>
          </a:xfrm>
        </p:spPr>
        <p:txBody>
          <a:bodyPr>
            <a:normAutofit fontScale="62500" lnSpcReduction="20000"/>
          </a:bodyPr>
          <a:lstStyle/>
          <a:p>
            <a:pPr lvl="0"/>
            <a:r>
              <a:rPr lang="ru-RU" sz="2600" dirty="0">
                <a:latin typeface="Times New Roman" panose="02020603050405020304" pitchFamily="18" charset="0"/>
                <a:cs typeface="Times New Roman" panose="02020603050405020304" pitchFamily="18" charset="0"/>
              </a:rPr>
              <a:t>Советы на одну из тем по воспитанию детей располагаются на самом видном месте. Тема должна привлечь внимание родителей не только своей актуальностью, но и оригинальностью её подачи.</a:t>
            </a:r>
          </a:p>
          <a:p>
            <a:pPr lvl="0"/>
            <a:r>
              <a:rPr lang="ru-RU" sz="2600" dirty="0">
                <a:latin typeface="Times New Roman" panose="02020603050405020304" pitchFamily="18" charset="0"/>
                <a:cs typeface="Times New Roman" panose="02020603050405020304" pitchFamily="18" charset="0"/>
              </a:rPr>
              <a:t>Вместо привычных заголовков, таких как «Советы родителям», лучше написать «Секреты воспитания вежливого ребёнка» или «Что делать, если ребёнок упрямиться?», «Как избавить ребёнка от страхов?». Заголовок располагается на одном из предметов сюжета и выделяются цветом, увеличенными размерами букв из фольги, тесьмы, соломки, вышивки и т. д. Например, если приёмная оформлена в виде леса, то тема – на солнышке или облаках. Правила и советы не концентрируются на одном месте, а разбросаны по стене: по одному совету-предложению даны персонажам, написаны на предметах задуманного сюжета. Так, у гусей-лебедей в клювах – перья, а на перьях – советы. Звери: заяц, белочка, медведь держат в лапах любимые лакомства: морковь, орех, бочку с мёдом, на них – кармашки с советами.</a:t>
            </a:r>
          </a:p>
          <a:p>
            <a:pPr lvl="0"/>
            <a:r>
              <a:rPr lang="ru-RU" sz="2600" dirty="0">
                <a:latin typeface="Times New Roman" panose="02020603050405020304" pitchFamily="18" charset="0"/>
                <a:cs typeface="Times New Roman" panose="02020603050405020304" pitchFamily="18" charset="0"/>
              </a:rPr>
              <a:t>Советов должно быть не более пяти. Все правила и рекомендации печатаются на светлом фоне, используются различные окантовки.</a:t>
            </a:r>
          </a:p>
          <a:p>
            <a:pPr lvl="0"/>
            <a:r>
              <a:rPr lang="ru-RU" sz="2600" dirty="0">
                <a:latin typeface="Times New Roman" panose="02020603050405020304" pitchFamily="18" charset="0"/>
                <a:cs typeface="Times New Roman" panose="02020603050405020304" pitchFamily="18" charset="0"/>
              </a:rPr>
              <a:t>Важную роль в оформлении настенной информации играет новизна и необычность материалов.</a:t>
            </a:r>
          </a:p>
          <a:p>
            <a:pPr lvl="0"/>
            <a:r>
              <a:rPr lang="ru-RU" sz="2600" dirty="0">
                <a:latin typeface="Times New Roman" panose="02020603050405020304" pitchFamily="18" charset="0"/>
                <a:cs typeface="Times New Roman" panose="02020603050405020304" pitchFamily="18" charset="0"/>
              </a:rPr>
              <a:t>Настенная информация обновляется ежемесячно.</a:t>
            </a:r>
          </a:p>
          <a:p>
            <a:pPr marL="0" indent="0">
              <a:buNone/>
            </a:pPr>
            <a:endParaRPr lang="ru-RU" dirty="0"/>
          </a:p>
        </p:txBody>
      </p:sp>
    </p:spTree>
    <p:extLst>
      <p:ext uri="{BB962C8B-B14F-4D97-AF65-F5344CB8AC3E}">
        <p14:creationId xmlns:p14="http://schemas.microsoft.com/office/powerpoint/2010/main" val="340482425"/>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35</TotalTime>
  <Words>865</Words>
  <Application>Microsoft Office PowerPoint</Application>
  <PresentationFormat>Широкоэкранный</PresentationFormat>
  <Paragraphs>64</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Times New Roman</vt:lpstr>
      <vt:lpstr>Tw Cen MT</vt:lpstr>
      <vt:lpstr>Капля</vt:lpstr>
      <vt:lpstr>Родительский уголок  как один из видов  наглядно-информационных форм взаимодействия с семьями воспитанников</vt:lpstr>
      <vt:lpstr>Презентация PowerPoint</vt:lpstr>
      <vt:lpstr>Требования к оформлению материала для родителей:</vt:lpstr>
      <vt:lpstr>Современные формы наглядной информации:</vt:lpstr>
      <vt:lpstr>Требования к содержанию уголка:</vt:lpstr>
      <vt:lpstr>Требования к содержанию уголка:</vt:lpstr>
      <vt:lpstr>Настенная информация по педагогическому просвещению:</vt:lpstr>
      <vt:lpstr>Настенная информация по педагогическому просвещению:</vt:lpstr>
      <vt:lpstr>Советы по оформлению тематической информации</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Родительский уголок  как один из видов  наглядно-информационных форм взаимодействия с семьями воспитанников</dc:title>
  <dc:creator>Кривцова Елена</dc:creator>
  <cp:lastModifiedBy>Кривцова Елена</cp:lastModifiedBy>
  <cp:revision>8</cp:revision>
  <dcterms:created xsi:type="dcterms:W3CDTF">2024-03-30T11:09:08Z</dcterms:created>
  <dcterms:modified xsi:type="dcterms:W3CDTF">2024-03-30T11:44:17Z</dcterms:modified>
</cp:coreProperties>
</file>