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7" r:id="rId5"/>
    <p:sldId id="264" r:id="rId6"/>
    <p:sldId id="281" r:id="rId7"/>
    <p:sldId id="265" r:id="rId8"/>
    <p:sldId id="266" r:id="rId9"/>
    <p:sldId id="279" r:id="rId10"/>
    <p:sldId id="277" r:id="rId11"/>
    <p:sldId id="267" r:id="rId12"/>
    <p:sldId id="268" r:id="rId13"/>
    <p:sldId id="280" r:id="rId14"/>
    <p:sldId id="282" r:id="rId15"/>
    <p:sldId id="278" r:id="rId16"/>
    <p:sldId id="270" r:id="rId17"/>
    <p:sldId id="263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83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44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FC8CD97-6154-4C97-8472-1702D5F73B19}" type="datetime1">
              <a:rPr lang="ru-RU" smtClean="0"/>
              <a:pPr rtl="0"/>
              <a:t>17.04.2024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E03411-58E2-43FD-AE1D-AD77DFF8CB20}" type="slidenum">
              <a:rPr lang="ru-RU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E5AD4B6-A100-44B0-9233-BDB185C77EFD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8DC57A8-AE18-4654-B6AF-04B3577165BE}" type="slidenum">
              <a:rPr lang="ru-RU" noProof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8DC57A8-AE18-4654-B6AF-04B3577165BE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76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8DC57A8-AE18-4654-B6AF-04B3577165BE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19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FE545F-E949-47D3-9A20-B09735398198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fld id="{45FA1A72-E845-47BD-8909-C84C2EC6DEBE}" type="datetime1">
              <a:rPr lang="ru-RU" noProof="1" dirty="0" smtClean="0"/>
              <a:pPr rtl="0"/>
              <a:t>17.04.2024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022B156B-59AE-415F-B24B-8756D48BB977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D99B6F-1043-4454-AB79-BBB801EF023F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A126FE-A418-4C1C-84CA-84DA01E322F9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F8C0F0-50D4-426D-A6E4-F8758523FB26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4CBDCB-A58E-44BF-8193-AC264EF1D75F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1950CF-FD2A-479C-862C-D5AB71EA4EED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rtl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rtl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F37662-A798-42FE-8116-90A16ED37EDF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E9036D-34F7-4D9D-9177-B3AF3B0509DB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2C01C1-F8A8-44F0-9DE5-DE0E329E868D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B76F3C-34C1-45C4-8FEC-F08BEE370DE8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BB000D-7FBE-496D-8991-3C940C1B17B2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B3AB31D8-4C26-4CD7-ACC2-A7B808CE3BF7}" type="datetime1">
              <a:rPr lang="ru-RU" noProof="0" smtClean="0"/>
              <a:pPr rtl="0"/>
              <a:t>17.04.2024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ru-RU" noProof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dou520@eduekb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oy520@mail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leks\Desktop\16-04-2024_17-39-57\&#1063;2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leks\Desktop\16-04-2024_17-39-57\&#1063;1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6608" y="1397484"/>
            <a:ext cx="10375392" cy="365760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30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Занятие по обучению грамоте </a:t>
            </a:r>
            <a:br>
              <a:rPr lang="ru-RU" sz="3000" dirty="0" smtClean="0">
                <a:solidFill>
                  <a:schemeClr val="tx2"/>
                </a:solidFill>
                <a:latin typeface="Constantia" panose="02030602050306030303" pitchFamily="18" charset="0"/>
              </a:rPr>
            </a:br>
            <a:r>
              <a:rPr lang="ru-RU" sz="30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в подготовительной группе</a:t>
            </a:r>
            <a:r>
              <a:rPr lang="ru-RU" sz="2000" dirty="0">
                <a:latin typeface="Constantia" panose="02030602050306030303" pitchFamily="18" charset="0"/>
              </a:rPr>
              <a:t/>
            </a:r>
            <a:br>
              <a:rPr lang="ru-RU" sz="2000" dirty="0">
                <a:latin typeface="Constantia" panose="02030602050306030303" pitchFamily="18" charset="0"/>
              </a:rPr>
            </a:br>
            <a:r>
              <a:rPr lang="ru-RU" sz="2000" dirty="0" smtClean="0">
                <a:latin typeface="Constantia" panose="02030602050306030303" pitchFamily="18" charset="0"/>
              </a:rPr>
              <a:t/>
            </a:r>
            <a:br>
              <a:rPr lang="ru-RU" sz="2000" dirty="0" smtClean="0">
                <a:latin typeface="Constantia" panose="02030602050306030303" pitchFamily="18" charset="0"/>
              </a:rPr>
            </a:br>
            <a:r>
              <a:rPr lang="ru-RU" sz="3500" b="1" dirty="0" smtClean="0">
                <a:solidFill>
                  <a:srgbClr val="0070C0"/>
                </a:solidFill>
              </a:rPr>
              <a:t>«Путешествие в </a:t>
            </a:r>
            <a:r>
              <a:rPr lang="ru-RU" sz="3500" b="1" dirty="0" err="1" smtClean="0">
                <a:solidFill>
                  <a:srgbClr val="0070C0"/>
                </a:solidFill>
              </a:rPr>
              <a:t>Звуко-Букво-государство</a:t>
            </a:r>
            <a:r>
              <a:rPr lang="ru-RU" sz="3500" b="1" dirty="0" smtClean="0">
                <a:solidFill>
                  <a:srgbClr val="0070C0"/>
                </a:solidFill>
              </a:rPr>
              <a:t>»</a:t>
            </a:r>
            <a:br>
              <a:rPr lang="ru-RU" sz="3500" b="1" dirty="0" smtClean="0">
                <a:solidFill>
                  <a:srgbClr val="0070C0"/>
                </a:solidFill>
              </a:rPr>
            </a:br>
            <a:r>
              <a:rPr lang="ru-RU" sz="30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с применением ИКТ технологии и моделирования.</a:t>
            </a:r>
            <a:r>
              <a:rPr lang="ru-RU" sz="3500" dirty="0">
                <a:solidFill>
                  <a:srgbClr val="0070C0"/>
                </a:solidFill>
                <a:latin typeface="Constantia" panose="02030602050306030303" pitchFamily="18" charset="0"/>
              </a:rPr>
              <a:t/>
            </a:r>
            <a:br>
              <a:rPr lang="ru-RU" sz="3500" dirty="0">
                <a:solidFill>
                  <a:srgbClr val="0070C0"/>
                </a:solidFill>
                <a:latin typeface="Constantia" panose="02030602050306030303" pitchFamily="18" charset="0"/>
              </a:rPr>
            </a:br>
            <a:r>
              <a:rPr lang="ru-RU" sz="3500" dirty="0">
                <a:solidFill>
                  <a:srgbClr val="0070C0"/>
                </a:solidFill>
                <a:latin typeface="Constantia" panose="02030602050306030303" pitchFamily="18" charset="0"/>
              </a:rPr>
              <a:t/>
            </a:r>
            <a:br>
              <a:rPr lang="ru-RU" sz="3500" dirty="0">
                <a:solidFill>
                  <a:srgbClr val="0070C0"/>
                </a:solidFill>
                <a:latin typeface="Constantia" panose="02030602050306030303" pitchFamily="18" charset="0"/>
              </a:rPr>
            </a:br>
            <a:r>
              <a:rPr lang="ru-RU" sz="3500" dirty="0">
                <a:solidFill>
                  <a:srgbClr val="0070C0"/>
                </a:solidFill>
                <a:latin typeface="Constantia" panose="02030602050306030303" pitchFamily="18" charset="0"/>
              </a:rPr>
              <a:t/>
            </a:r>
            <a:br>
              <a:rPr lang="ru-RU" sz="3500" dirty="0">
                <a:solidFill>
                  <a:srgbClr val="0070C0"/>
                </a:solidFill>
                <a:latin typeface="Constantia" panose="02030602050306030303" pitchFamily="18" charset="0"/>
              </a:rPr>
            </a:br>
            <a:r>
              <a:rPr lang="ru-RU" sz="3500" dirty="0">
                <a:solidFill>
                  <a:srgbClr val="0070C0"/>
                </a:solidFill>
                <a:latin typeface="Constantia" panose="02030602050306030303" pitchFamily="18" charset="0"/>
              </a:rPr>
              <a:t/>
            </a:r>
            <a:br>
              <a:rPr lang="ru-RU" sz="3500" dirty="0">
                <a:solidFill>
                  <a:srgbClr val="0070C0"/>
                </a:solidFill>
                <a:latin typeface="Constantia" panose="02030602050306030303" pitchFamily="18" charset="0"/>
              </a:rPr>
            </a:br>
            <a:endParaRPr lang="ru-RU" sz="3500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13674" y="3388969"/>
            <a:ext cx="4120896" cy="851647"/>
          </a:xfrm>
        </p:spPr>
        <p:txBody>
          <a:bodyPr rtlCol="0">
            <a:norm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Подготовила: учитель-логопед Дынга М. А., 1КК</a:t>
            </a:r>
          </a:p>
          <a:p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188976"/>
            <a:ext cx="12192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r>
              <a:rPr kumimoji="0" lang="ru-RU" sz="1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ПРИСМОТРА И ОЗДОРОВЛЕНИЯ № 520</a:t>
            </a:r>
            <a:endParaRPr kumimoji="0" lang="ru-RU" sz="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620041, г. Екатеринбург ул. Советская,10-а</a:t>
            </a:r>
            <a:endParaRPr kumimoji="0" lang="ru-RU" sz="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</a:t>
            </a: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341-42-07, e-mail: </a:t>
            </a: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mdou520@eduekb.ru</a:t>
            </a: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doy520@mail.ru</a:t>
            </a: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228413" y="1857531"/>
            <a:ext cx="5666282" cy="2961807"/>
          </a:xfrm>
        </p:spPr>
        <p:txBody>
          <a:bodyPr/>
          <a:lstStyle/>
          <a:p>
            <a:pPr>
              <a:spcBef>
                <a:spcPts val="10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Задание 4 </a:t>
            </a:r>
          </a:p>
          <a:p>
            <a:pPr>
              <a:spcBef>
                <a:spcPts val="100"/>
              </a:spcBef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Воспитанникам предлагается запомнить и сказать слова, в которых есть звук «У». (Педагог читает стихотворение Г.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Виеру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«Устала утка»)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135572" y="106680"/>
            <a:ext cx="10058402" cy="746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Основная часть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74" name="AutoShape 2" descr="https://4.bp.blogspot.com/-12ZbKAvR5-U/WjqVb0WIkAI/AAAAAAAAFIw/LUVrNu1E-vYHzcuB3Cec92yw4SzuISNkwCLcBGAs/s1600/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fsd.multiurok.ru/html/2019/10/24/s_5db1e0aba4aa2/img22.jpg"/>
          <p:cNvPicPr>
            <a:picLocks noChangeAspect="1" noChangeArrowheads="1"/>
          </p:cNvPicPr>
          <p:nvPr/>
        </p:nvPicPr>
        <p:blipFill>
          <a:blip r:embed="rId2" cstate="print"/>
          <a:srcRect l="8636" t="10773" r="4806" b="33597"/>
          <a:stretch>
            <a:fillRect/>
          </a:stretch>
        </p:blipFill>
        <p:spPr bwMode="auto">
          <a:xfrm>
            <a:off x="619371" y="1424065"/>
            <a:ext cx="5286754" cy="2548328"/>
          </a:xfrm>
          <a:prstGeom prst="rect">
            <a:avLst/>
          </a:prstGeom>
          <a:noFill/>
        </p:spPr>
      </p:pic>
      <p:pic>
        <p:nvPicPr>
          <p:cNvPr id="7" name="Рисунок 6" descr="quack bab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935" y="2942070"/>
            <a:ext cx="4968740" cy="248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68171" y="823210"/>
            <a:ext cx="11249205" cy="4229100"/>
          </a:xfrm>
        </p:spPr>
        <p:txBody>
          <a:bodyPr/>
          <a:lstStyle/>
          <a:p>
            <a:pPr>
              <a:spcBef>
                <a:spcPts val="10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Задание 5 </a:t>
            </a:r>
          </a:p>
          <a:p>
            <a:pPr>
              <a:spcBef>
                <a:spcPts val="100"/>
              </a:spcBef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Моделирование слогов, состоящих из гласных звуков. Игра «Живые буквы».</a:t>
            </a:r>
          </a:p>
          <a:p>
            <a:pPr>
              <a:spcBef>
                <a:spcPts val="100"/>
              </a:spcBef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Детям предлагается составить слоги из гласных букв (с помощью кубиков и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пазлов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«оживить» (озвучить) слоги.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135572" y="106680"/>
            <a:ext cx="10058402" cy="746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Основная часть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https://sun3-18.userapi.com/impg/SABUs-nALAhablJhFwFylfeVhwIbyNDrhFUyxA/LeyUhkHH34Q.jpg?size=2560x1072&amp;quality=96&amp;sign=0e66ab43802518b283285f1013d87dc1&amp;type=album"/>
          <p:cNvPicPr>
            <a:picLocks noChangeAspect="1" noChangeArrowheads="1"/>
          </p:cNvPicPr>
          <p:nvPr/>
        </p:nvPicPr>
        <p:blipFill>
          <a:blip r:embed="rId2" cstate="print"/>
          <a:srcRect l="13846" t="22193" r="13398" b="16484"/>
          <a:stretch>
            <a:fillRect/>
          </a:stretch>
        </p:blipFill>
        <p:spPr bwMode="auto">
          <a:xfrm>
            <a:off x="5017957" y="4422099"/>
            <a:ext cx="5670029" cy="2001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sun3-18.userapi.com/impg/pfzgFGSmXy3CBfA8l1_DJa9IQRrH3hhOxl0gGQ/GzTQGYdiIog.jpg?size=2560x1072&amp;quality=96&amp;sign=dbdacf19b73be49e0663d67df0f8b9fd&amp;type=album"/>
          <p:cNvPicPr>
            <a:picLocks noChangeAspect="1" noChangeArrowheads="1"/>
          </p:cNvPicPr>
          <p:nvPr/>
        </p:nvPicPr>
        <p:blipFill>
          <a:blip r:embed="rId3" cstate="print"/>
          <a:srcRect l="13674" r="16015" b="13680"/>
          <a:stretch>
            <a:fillRect/>
          </a:stretch>
        </p:blipFill>
        <p:spPr bwMode="auto">
          <a:xfrm>
            <a:off x="6841311" y="2071402"/>
            <a:ext cx="4528728" cy="232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sun3-20.userapi.com/impg/YgG98Kkjp9Em7nLJOC8k4ULFZcsXCN289wyF2w/6e3EpZhhZBo.jpg?size=2560x1072&amp;quality=96&amp;sign=07f7d5637672b4ccaa6da43e57c7554b&amp;type=album"/>
          <p:cNvPicPr>
            <a:picLocks noChangeAspect="1" noChangeArrowheads="1"/>
          </p:cNvPicPr>
          <p:nvPr/>
        </p:nvPicPr>
        <p:blipFill>
          <a:blip r:embed="rId4" cstate="print"/>
          <a:srcRect l="13623" r="28889"/>
          <a:stretch>
            <a:fillRect/>
          </a:stretch>
        </p:blipFill>
        <p:spPr bwMode="auto">
          <a:xfrm>
            <a:off x="1506511" y="2521214"/>
            <a:ext cx="3447737" cy="251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432" y="167640"/>
            <a:ext cx="10058402" cy="7239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Итог занятия. Рефлексия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199" y="2282825"/>
            <a:ext cx="3881542" cy="4187952"/>
          </a:xfrm>
        </p:spPr>
        <p:txBody>
          <a:bodyPr>
            <a:normAutofit/>
          </a:bodyPr>
          <a:lstStyle/>
          <a:p>
            <a:pPr algn="ctr">
              <a:spcBef>
                <a:spcPts val="100"/>
              </a:spcBef>
              <a:buNone/>
            </a:pPr>
            <a:r>
              <a:rPr lang="ru-RU" sz="1800" i="1" dirty="0" smtClean="0">
                <a:solidFill>
                  <a:schemeClr val="tx2"/>
                </a:solidFill>
              </a:rPr>
              <a:t>Все мы дружные ребята.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ctr">
              <a:spcBef>
                <a:spcPts val="100"/>
              </a:spcBef>
              <a:buNone/>
            </a:pPr>
            <a:r>
              <a:rPr lang="ru-RU" sz="1800" i="1" dirty="0" smtClean="0">
                <a:solidFill>
                  <a:schemeClr val="tx2"/>
                </a:solidFill>
              </a:rPr>
              <a:t>Мы ребята-дошколята.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ctr">
              <a:spcBef>
                <a:spcPts val="100"/>
              </a:spcBef>
              <a:buNone/>
            </a:pPr>
            <a:r>
              <a:rPr lang="ru-RU" sz="1800" i="1" dirty="0" smtClean="0">
                <a:solidFill>
                  <a:schemeClr val="tx2"/>
                </a:solidFill>
              </a:rPr>
              <a:t>Никого не обижаем.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ctr">
              <a:spcBef>
                <a:spcPts val="100"/>
              </a:spcBef>
              <a:buNone/>
            </a:pPr>
            <a:r>
              <a:rPr lang="ru-RU" sz="1800" i="1" dirty="0" smtClean="0">
                <a:solidFill>
                  <a:schemeClr val="tx2"/>
                </a:solidFill>
              </a:rPr>
              <a:t>Как заботиться, мы знаем.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ctr">
              <a:spcBef>
                <a:spcPts val="100"/>
              </a:spcBef>
              <a:buNone/>
            </a:pPr>
            <a:r>
              <a:rPr lang="ru-RU" sz="1800" i="1" dirty="0" smtClean="0">
                <a:solidFill>
                  <a:schemeClr val="tx2"/>
                </a:solidFill>
              </a:rPr>
              <a:t>Никого в беде не бросим.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ctr">
              <a:spcBef>
                <a:spcPts val="100"/>
              </a:spcBef>
              <a:buNone/>
            </a:pPr>
            <a:r>
              <a:rPr lang="ru-RU" sz="1800" i="1" dirty="0" smtClean="0">
                <a:solidFill>
                  <a:schemeClr val="tx2"/>
                </a:solidFill>
              </a:rPr>
              <a:t>Не отнимем, а попросим.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ctr">
              <a:spcBef>
                <a:spcPts val="100"/>
              </a:spcBef>
              <a:buNone/>
            </a:pPr>
            <a:r>
              <a:rPr lang="ru-RU" sz="1800" i="1" dirty="0" smtClean="0">
                <a:solidFill>
                  <a:schemeClr val="tx2"/>
                </a:solidFill>
              </a:rPr>
              <a:t>Пусть всем будет хорошо,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ctr">
              <a:spcBef>
                <a:spcPts val="100"/>
              </a:spcBef>
              <a:buNone/>
            </a:pPr>
            <a:r>
              <a:rPr lang="ru-RU" sz="1800" i="1" dirty="0" smtClean="0">
                <a:solidFill>
                  <a:schemeClr val="tx2"/>
                </a:solidFill>
              </a:rPr>
              <a:t>Будет радостно, светло!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ctr">
              <a:spcBef>
                <a:spcPts val="100"/>
              </a:spcBef>
              <a:buNone/>
            </a:pPr>
            <a:r>
              <a:rPr lang="ru-RU" sz="1800" i="1" dirty="0" smtClean="0">
                <a:solidFill>
                  <a:schemeClr val="tx2"/>
                </a:solidFill>
              </a:rPr>
              <a:t>Покружились, покружились.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ctr">
              <a:spcBef>
                <a:spcPts val="100"/>
              </a:spcBef>
              <a:buNone/>
            </a:pPr>
            <a:r>
              <a:rPr lang="ru-RU" sz="1800" i="1" dirty="0" smtClean="0">
                <a:solidFill>
                  <a:schemeClr val="tx2"/>
                </a:solidFill>
              </a:rPr>
              <a:t>В детском садике очутились.</a:t>
            </a:r>
            <a:endParaRPr lang="ru-RU" sz="1800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7170" name="Picture 2" descr="https://sun3-6.userapi.com/impg/ibTWjLOCFyy7osIByYJxcFJ7B1O0_TSMesXBnQ/uHvuI-0Sdwo.jpg?size=2560x1072&amp;quality=96&amp;sign=eb35bdd1924c63b482afdd9985d27ec2&amp;type=album"/>
          <p:cNvPicPr>
            <a:picLocks noChangeAspect="1" noChangeArrowheads="1"/>
          </p:cNvPicPr>
          <p:nvPr/>
        </p:nvPicPr>
        <p:blipFill>
          <a:blip r:embed="rId2" cstate="print"/>
          <a:srcRect l="18068" r="21315"/>
          <a:stretch>
            <a:fillRect/>
          </a:stretch>
        </p:blipFill>
        <p:spPr bwMode="auto">
          <a:xfrm>
            <a:off x="4002374" y="1029584"/>
            <a:ext cx="4542020" cy="3137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s://sun3-23.userapi.com/impg/JGjDg-Dp-X9XGB3_JuC9Oj-j1JkVlNVtrLItDA/TI81TwLpLOo.jpg?size=2560x1072&amp;quality=96&amp;sign=b2325f48c6816d0bfb3bee7e358549a5&amp;type=album"/>
          <p:cNvPicPr>
            <a:picLocks noChangeAspect="1" noChangeArrowheads="1"/>
          </p:cNvPicPr>
          <p:nvPr/>
        </p:nvPicPr>
        <p:blipFill>
          <a:blip r:embed="rId3" cstate="print"/>
          <a:srcRect l="24861" r="16522"/>
          <a:stretch>
            <a:fillRect/>
          </a:stretch>
        </p:blipFill>
        <p:spPr bwMode="auto">
          <a:xfrm>
            <a:off x="7540053" y="3502962"/>
            <a:ext cx="4549515" cy="325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4288" y="3438143"/>
            <a:ext cx="9812975" cy="1084729"/>
          </a:xfrm>
        </p:spPr>
        <p:txBody>
          <a:bodyPr rtlCol="0">
            <a:noAutofit/>
          </a:bodyPr>
          <a:lstStyle/>
          <a:p>
            <a:pPr algn="ctr" rtl="0"/>
            <a:r>
              <a:rPr lang="ru-RU" sz="6600" dirty="0">
                <a:solidFill>
                  <a:schemeClr val="tx2"/>
                </a:solidFill>
              </a:rPr>
              <a:t>Спасибо за </a:t>
            </a:r>
            <a:r>
              <a:rPr lang="ru-RU" sz="6600" dirty="0" smtClean="0">
                <a:solidFill>
                  <a:schemeClr val="tx2"/>
                </a:solidFill>
              </a:rPr>
              <a:t>внимание!</a:t>
            </a:r>
            <a:endParaRPr lang="ru-RU" sz="6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" y="579120"/>
            <a:ext cx="11437620" cy="12192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Цель:</a:t>
            </a: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обобщения и систематизации знаний о гласных звуках «А, О, У, И» </a:t>
            </a:r>
            <a:r>
              <a:rPr lang="ru-RU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букв, их обозначающих. 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8032" y="2038985"/>
            <a:ext cx="10761028" cy="44837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chemeClr val="tx2"/>
                </a:solidFill>
              </a:rPr>
              <a:t>Задачи:</a:t>
            </a:r>
          </a:p>
          <a:p>
            <a:pPr>
              <a:spcBef>
                <a:spcPts val="100"/>
              </a:spcBef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обобщить и систематизировать знания детей о гласных звуках «А», «О», «У», «И»; </a:t>
            </a:r>
          </a:p>
          <a:p>
            <a:pPr>
              <a:spcBef>
                <a:spcPts val="100"/>
              </a:spcBef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закрепить умение дифференцировать на слух гласные и согласные звуки;</a:t>
            </a:r>
          </a:p>
          <a:p>
            <a:pPr>
              <a:spcBef>
                <a:spcPts val="100"/>
              </a:spcBef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совершенствовать умение определять и называть количество слогов в словах;</a:t>
            </a:r>
          </a:p>
          <a:p>
            <a:pPr>
              <a:spcBef>
                <a:spcPts val="100"/>
              </a:spcBef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упражнять детей в умении выделять слова с заданным звуком; </a:t>
            </a:r>
          </a:p>
          <a:p>
            <a:pPr>
              <a:spcBef>
                <a:spcPts val="100"/>
              </a:spcBef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-упражнять в умении определять место звука в слове (в начале, в середине, в конце слова);</a:t>
            </a:r>
          </a:p>
          <a:p>
            <a:pPr>
              <a:spcBef>
                <a:spcPts val="100"/>
              </a:spcBef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-упражнять в преобразовании существительных среднего рода множественного числа в единственное число;</a:t>
            </a:r>
          </a:p>
          <a:p>
            <a:pPr>
              <a:spcBef>
                <a:spcPts val="100"/>
              </a:spcBef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-упражнять в умении составлять предложения с заданным словом.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" y="0"/>
            <a:ext cx="11826240" cy="318516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chemeClr val="tx2"/>
                </a:solidFill>
              </a:rPr>
              <a:t>Предварительная работа: </a:t>
            </a:r>
            <a:r>
              <a:rPr lang="ru-RU" sz="2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знакомство с гласными звуками «А, О, У, И»; знакомство с символами гласных звуков; нахождение места звуков в словах; составление звукового анализа; подбор слов, которые начинаются на заданный гласный звук; работа с буквами (моделирование букв, складывание и чтение слогов из букв, которые обозначают гласные звуки).</a:t>
            </a:r>
            <a:br>
              <a:rPr lang="ru-RU" sz="2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занятии использована авторская разработка пособия «</a:t>
            </a:r>
            <a:r>
              <a:rPr lang="ru-RU" sz="27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Карлсон</a:t>
            </a:r>
            <a:r>
              <a:rPr lang="ru-RU" sz="2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учит звуки».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842" y="2876977"/>
            <a:ext cx="2370079" cy="1605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281" y="4339653"/>
            <a:ext cx="2167591" cy="1543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883" y="4703429"/>
            <a:ext cx="2330970" cy="1652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33" y="4744387"/>
            <a:ext cx="2416306" cy="1491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27" y="2893882"/>
            <a:ext cx="1611622" cy="118344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03" y="2883915"/>
            <a:ext cx="1630269" cy="1193409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20" y="2878918"/>
            <a:ext cx="1630269" cy="119340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37" y="2886413"/>
            <a:ext cx="1630269" cy="1193409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964" y="2881417"/>
            <a:ext cx="1630269" cy="1193409"/>
          </a:xfrm>
          <a:prstGeom prst="rect">
            <a:avLst/>
          </a:prstGeom>
        </p:spPr>
      </p:pic>
      <p:sp>
        <p:nvSpPr>
          <p:cNvPr id="2049" name="Прямоугольник 5"/>
          <p:cNvSpPr>
            <a:spLocks noChangeArrowheads="1"/>
          </p:cNvSpPr>
          <p:nvPr/>
        </p:nvSpPr>
        <p:spPr bwMode="auto">
          <a:xfrm>
            <a:off x="2323788" y="3008495"/>
            <a:ext cx="1416257" cy="799007"/>
          </a:xfrm>
          <a:prstGeom prst="rect">
            <a:avLst/>
          </a:prstGeom>
          <a:solidFill>
            <a:srgbClr val="5B9BD5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>
              <a:ln>
                <a:solidFill>
                  <a:schemeClr val="bg2">
                    <a:lumMod val="50000"/>
                  </a:schemeClr>
                </a:solidFill>
              </a:ln>
            </a:endParaRPr>
          </a:p>
        </p:txBody>
      </p:sp>
      <p:sp>
        <p:nvSpPr>
          <p:cNvPr id="14" name="Прямоугольник 5"/>
          <p:cNvSpPr>
            <a:spLocks noChangeArrowheads="1"/>
          </p:cNvSpPr>
          <p:nvPr/>
        </p:nvSpPr>
        <p:spPr bwMode="auto">
          <a:xfrm>
            <a:off x="3975204" y="3010993"/>
            <a:ext cx="1416257" cy="799007"/>
          </a:xfrm>
          <a:prstGeom prst="rect">
            <a:avLst/>
          </a:prstGeom>
          <a:solidFill>
            <a:srgbClr val="5B9BD5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5624123" y="3025984"/>
            <a:ext cx="1416257" cy="799007"/>
          </a:xfrm>
          <a:prstGeom prst="rect">
            <a:avLst/>
          </a:prstGeom>
          <a:solidFill>
            <a:srgbClr val="5B9BD5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5"/>
          <p:cNvSpPr>
            <a:spLocks noChangeArrowheads="1"/>
          </p:cNvSpPr>
          <p:nvPr/>
        </p:nvSpPr>
        <p:spPr bwMode="auto">
          <a:xfrm>
            <a:off x="7265546" y="3025983"/>
            <a:ext cx="1416257" cy="799007"/>
          </a:xfrm>
          <a:prstGeom prst="rect">
            <a:avLst/>
          </a:prstGeom>
          <a:solidFill>
            <a:srgbClr val="5B9BD5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https://sun9-7.userapi.com/impg/oQ4l8Vd0ozTgKIdL_9SI6LG5IzcWrrlSRHb5YQ/eF49aJhsT18.jpg?size=2560x1072&amp;quality=96&amp;sign=0fad6d794686be9c0f102c0c703311af&amp;type=album"/>
          <p:cNvPicPr>
            <a:picLocks noChangeAspect="1" noChangeArrowheads="1"/>
          </p:cNvPicPr>
          <p:nvPr/>
        </p:nvPicPr>
        <p:blipFill>
          <a:blip r:embed="rId10" cstate="print"/>
          <a:srcRect l="8933" t="17305" r="50116" b="13688"/>
          <a:stretch>
            <a:fillRect/>
          </a:stretch>
        </p:blipFill>
        <p:spPr bwMode="auto">
          <a:xfrm>
            <a:off x="262328" y="4399613"/>
            <a:ext cx="2398426" cy="1692396"/>
          </a:xfrm>
          <a:prstGeom prst="rect">
            <a:avLst/>
          </a:prstGeom>
          <a:noFill/>
        </p:spPr>
      </p:pic>
      <p:pic>
        <p:nvPicPr>
          <p:cNvPr id="18" name="Рисунок 1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736" y="4586521"/>
            <a:ext cx="1419374" cy="1057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2.mes-coloriages-preferes.biz/colorino/Images/Large/Chiffres-et-formes-Alphabet-Lettre-a-685618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93796" y="298901"/>
            <a:ext cx="4763619" cy="6152930"/>
          </a:xfrm>
          <a:prstGeom prst="rect">
            <a:avLst/>
          </a:prstGeom>
          <a:noFill/>
        </p:spPr>
      </p:pic>
      <p:pic>
        <p:nvPicPr>
          <p:cNvPr id="11268" name="Picture 4" descr="https://us.123rf.com/450wm/myper/myper0804/myper080400148/2806608-red-royal-crown-wax-seal-used-to-sign-and-close-letter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7857" y="4733146"/>
            <a:ext cx="1068049" cy="106804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4632" y="228600"/>
            <a:ext cx="10058402" cy="8001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Ход занятия: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59474" y="1005840"/>
            <a:ext cx="10058400" cy="422910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Организационно-мотивационная часть: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Объявление темы занятия;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Психогимнастика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Постановка проблемы.</a:t>
            </a:r>
          </a:p>
          <a:p>
            <a:pPr algn="ctr">
              <a:buNone/>
            </a:pP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2676" y="1184221"/>
            <a:ext cx="37550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/>
                </a:solidFill>
              </a:rPr>
              <a:t>Дорогие ребята! </a:t>
            </a:r>
          </a:p>
          <a:p>
            <a:r>
              <a:rPr lang="ru-RU" i="1" dirty="0" smtClean="0">
                <a:solidFill>
                  <a:schemeClr val="tx2"/>
                </a:solidFill>
              </a:rPr>
              <a:t>В нашем городе случилась беда! Злой волшебник похитил гласные звуки «А, О, У, И» </a:t>
            </a:r>
            <a:r>
              <a:rPr lang="ru-RU" i="1" dirty="0" err="1" smtClean="0">
                <a:solidFill>
                  <a:schemeClr val="tx2"/>
                </a:solidFill>
              </a:rPr>
              <a:t>и</a:t>
            </a:r>
            <a:r>
              <a:rPr lang="ru-RU" i="1" dirty="0" smtClean="0">
                <a:solidFill>
                  <a:schemeClr val="tx2"/>
                </a:solidFill>
              </a:rPr>
              <a:t> буквы, которыми они обозначаются. Он вернёт все звуки и буквы, если вы выполните все его задания. Я очень прошу, помогите нам! Без этих звуков и букв наш город пропадёт! Я знаю, что вы очень добрые и отзывчивые! </a:t>
            </a:r>
          </a:p>
          <a:p>
            <a:endParaRPr lang="ru-RU" i="1" dirty="0" smtClean="0">
              <a:solidFill>
                <a:schemeClr val="tx2"/>
              </a:solidFill>
            </a:endParaRPr>
          </a:p>
          <a:p>
            <a:pPr algn="r"/>
            <a:r>
              <a:rPr lang="ru-RU" i="1" dirty="0" smtClean="0">
                <a:solidFill>
                  <a:schemeClr val="tx2"/>
                </a:solidFill>
              </a:rPr>
              <a:t>Королева Грамота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1270" name="Picture 6" descr="https://sun9-65.userapi.com/impg/WlD1pdDUuEZT4I-SlQkpmBDprzyBI-bon6s6vw/ryUE3XCQtzk.jpg?size=2560x1072&amp;quality=96&amp;sign=f1660920b163309d4db1aa96a1e3801e&amp;type=album"/>
          <p:cNvPicPr>
            <a:picLocks noChangeAspect="1" noChangeArrowheads="1"/>
          </p:cNvPicPr>
          <p:nvPr/>
        </p:nvPicPr>
        <p:blipFill>
          <a:blip r:embed="rId4" cstate="print"/>
          <a:srcRect l="14082" r="18982"/>
          <a:stretch>
            <a:fillRect/>
          </a:stretch>
        </p:blipFill>
        <p:spPr bwMode="auto">
          <a:xfrm>
            <a:off x="1341620" y="3510456"/>
            <a:ext cx="4238477" cy="2651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79" y="4292754"/>
            <a:ext cx="2936383" cy="165090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5572" y="106680"/>
            <a:ext cx="10058402" cy="74676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Основная часть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77318" y="974985"/>
            <a:ext cx="11729803" cy="422910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Задание 1 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Загадки со словами-отгадками, включающими звук «А». Детям нужно отгадать загадки и определить место звука в слове-отгадке.</a:t>
            </a:r>
          </a:p>
        </p:txBody>
      </p:sp>
      <p:pic>
        <p:nvPicPr>
          <p:cNvPr id="10242" name="Picture 2" descr="https://sun9-10.userapi.com/impg/UMuTfa_CSF77Qh7CoJCW-UgHqICTPZn1xiliFA/PlYQmXLD1Vw.jpg?size=2560x1072&amp;quality=96&amp;sign=b60e83c8220518c54a61a094e25a9b32&amp;type=album"/>
          <p:cNvPicPr>
            <a:picLocks noChangeAspect="1" noChangeArrowheads="1"/>
          </p:cNvPicPr>
          <p:nvPr/>
        </p:nvPicPr>
        <p:blipFill>
          <a:blip r:embed="rId3" cstate="print"/>
          <a:srcRect l="13125" r="13741"/>
          <a:stretch>
            <a:fillRect/>
          </a:stretch>
        </p:blipFill>
        <p:spPr bwMode="auto">
          <a:xfrm>
            <a:off x="337510" y="2618178"/>
            <a:ext cx="5493664" cy="314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79" y="2074020"/>
            <a:ext cx="2936383" cy="16509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4" y="3089535"/>
            <a:ext cx="2936383" cy="1650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192" y="152400"/>
            <a:ext cx="10058402" cy="78486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Основная часть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33259" y="1182974"/>
            <a:ext cx="4990813" cy="510540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Задание 2 </a:t>
            </a:r>
          </a:p>
          <a:p>
            <a:pPr>
              <a:spcBef>
                <a:spcPts val="100"/>
              </a:spcBef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Игра с мячом «Много – один».</a:t>
            </a:r>
          </a:p>
          <a:p>
            <a:pPr>
              <a:spcBef>
                <a:spcPts val="100"/>
              </a:spcBef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В этой игре детям предлагалось изменить слова. Педагог говорит слово (бросает ребенку мяч), обозначающее много предметов, а дети называют предмет в единственном числе (бросают мяч обратно педагогу).</a:t>
            </a:r>
          </a:p>
          <a:p>
            <a:pPr>
              <a:spcBef>
                <a:spcPts val="100"/>
              </a:spcBef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Вторым этапом задания предлагается выделить звук на который оканчиваются все, названные детьми слова, в единственном числе.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sun9-62.userapi.com/impg/8yqb8ONvY8s9TsM783WMC1G-t2vsJSqriYotVg/BNMO6GxkePQ.jpg?size=2560x1072&amp;quality=96&amp;sign=8be880e2fc51ba27ee86eb323c3d17fa&amp;type=album"/>
          <p:cNvPicPr>
            <a:picLocks noChangeAspect="1" noChangeArrowheads="1"/>
          </p:cNvPicPr>
          <p:nvPr/>
        </p:nvPicPr>
        <p:blipFill>
          <a:blip r:embed="rId2" cstate="print"/>
          <a:srcRect l="15836" r="13254"/>
          <a:stretch>
            <a:fillRect/>
          </a:stretch>
        </p:blipFill>
        <p:spPr bwMode="auto">
          <a:xfrm>
            <a:off x="5478906" y="1466727"/>
            <a:ext cx="6222974" cy="3674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myac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7321" y="4784673"/>
            <a:ext cx="2850358" cy="2073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92" y="160020"/>
            <a:ext cx="10058402" cy="63246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Эмоционально-динамическая разминка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9218" name="Picture 2" descr="https://sun9-78.userapi.com/impg/QkVh8gSZj-SHJkaebP9ANxlCdGqNvuCqMKxRBw/TMYSHb4d05s.jpg?size=2560x1072&amp;quality=96&amp;sign=012a35762ebf0044bbfdfa033452d32c&amp;type=album"/>
          <p:cNvPicPr>
            <a:picLocks noChangeAspect="1" noChangeArrowheads="1"/>
          </p:cNvPicPr>
          <p:nvPr/>
        </p:nvPicPr>
        <p:blipFill>
          <a:blip r:embed="rId2" cstate="print"/>
          <a:srcRect l="23265" r="22084"/>
          <a:stretch>
            <a:fillRect/>
          </a:stretch>
        </p:blipFill>
        <p:spPr bwMode="auto">
          <a:xfrm>
            <a:off x="104931" y="769985"/>
            <a:ext cx="3912434" cy="2997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s://sun3-4.userapi.com/impg/vb0JSOoxHgHWbyOIsd4Fd2AqsTRdQyHe8--pZA/gbqNBh5HICE.jpg?size=2560x1072&amp;quality=96&amp;sign=6a5b82b22e7015e37a855d63c7a7184e&amp;type=album"/>
          <p:cNvPicPr>
            <a:picLocks noChangeAspect="1" noChangeArrowheads="1"/>
          </p:cNvPicPr>
          <p:nvPr/>
        </p:nvPicPr>
        <p:blipFill>
          <a:blip r:embed="rId3" cstate="print"/>
          <a:srcRect l="26379" r="25495"/>
          <a:stretch>
            <a:fillRect/>
          </a:stretch>
        </p:blipFill>
        <p:spPr bwMode="auto">
          <a:xfrm>
            <a:off x="8139662" y="3293102"/>
            <a:ext cx="3897442" cy="3391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https://sun9-9.userapi.com/impg/nfwPHLeNSwMiHWxBPRrfq85pkGggwJxjBPgXjQ/3GmEhry7s6I.jpg?size=2560x1072&amp;quality=96&amp;sign=6eadea35868667a0b3ef7ff9e5def89a&amp;type=album"/>
          <p:cNvPicPr>
            <a:picLocks noChangeAspect="1" noChangeArrowheads="1"/>
          </p:cNvPicPr>
          <p:nvPr/>
        </p:nvPicPr>
        <p:blipFill>
          <a:blip r:embed="rId4" cstate="print"/>
          <a:srcRect l="15032" r="20233"/>
          <a:stretch>
            <a:fillRect/>
          </a:stretch>
        </p:blipFill>
        <p:spPr bwMode="auto">
          <a:xfrm>
            <a:off x="3410262" y="2151564"/>
            <a:ext cx="4935245" cy="319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4" name="Picture 8" descr="https://us.v-cdn.net/6025126/uploads/editor/42/pt3da3luj0i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99728"/>
            <a:ext cx="1903751" cy="2531989"/>
          </a:xfrm>
          <a:prstGeom prst="rect">
            <a:avLst/>
          </a:prstGeom>
          <a:noFill/>
        </p:spPr>
      </p:pic>
      <p:pic>
        <p:nvPicPr>
          <p:cNvPr id="9" name="Рисунок 8" descr="solnce-1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04517" y="764685"/>
            <a:ext cx="1897380" cy="1805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9" y="4367610"/>
            <a:ext cx="3158185" cy="1775611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47339" y="1040568"/>
            <a:ext cx="11782268" cy="953124"/>
          </a:xfrm>
        </p:spPr>
        <p:txBody>
          <a:bodyPr/>
          <a:lstStyle/>
          <a:p>
            <a:pPr>
              <a:spcBef>
                <a:spcPts val="10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Задание 3 </a:t>
            </a:r>
          </a:p>
          <a:p>
            <a:pPr>
              <a:spcBef>
                <a:spcPts val="100"/>
              </a:spcBef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Детям нужно поделить слова на слоги и определить какой звук есть во всех этих словах.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35572" y="106680"/>
            <a:ext cx="10058402" cy="746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Основная часть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https://sun3-7.userapi.com/impg/M2l0VqJXxXOsZeZGnm7f3T-Uo0MFG9n2IZfPGQ/XbmP6gSLJGE.jpg?size=2560x1072&amp;quality=96&amp;sign=b97a8d642b20c860f08defc4528049af&amp;type=album"/>
          <p:cNvPicPr>
            <a:picLocks noChangeAspect="1" noChangeArrowheads="1"/>
          </p:cNvPicPr>
          <p:nvPr/>
        </p:nvPicPr>
        <p:blipFill>
          <a:blip r:embed="rId3" cstate="print"/>
          <a:srcRect l="22178" r="13083"/>
          <a:stretch>
            <a:fillRect/>
          </a:stretch>
        </p:blipFill>
        <p:spPr bwMode="auto">
          <a:xfrm>
            <a:off x="6738427" y="2281263"/>
            <a:ext cx="5291179" cy="342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9" y="1993692"/>
            <a:ext cx="3158185" cy="17756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98" y="3169097"/>
            <a:ext cx="3158185" cy="1775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141aba3b8f8cb7f331be6546df69db5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8e4ef66d87525153bd8907774ed28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8F2BFE-8BB5-4138-9232-B12804F47F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3374BC-E25E-4BAE-AD72-418F94B7FFDC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F0B2A3E7-B135-4E1F-BCE7-FDF1A00246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изображением природы</Template>
  <TotalTime>0</TotalTime>
  <Words>564</Words>
  <Application>Microsoft Office PowerPoint</Application>
  <PresentationFormat>Широкоэкранный</PresentationFormat>
  <Paragraphs>58</Paragraphs>
  <Slides>14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Constantia</vt:lpstr>
      <vt:lpstr>Segoe Print</vt:lpstr>
      <vt:lpstr>Times New Roman</vt:lpstr>
      <vt:lpstr>Природа 16 х 9</vt:lpstr>
      <vt:lpstr>Занятие по обучению грамоте  в подготовительной группе  «Путешествие в Звуко-Букво-государство» с применением ИКТ технологии и моделирования.    </vt:lpstr>
      <vt:lpstr>Цель: создание условий для обобщения и систематизации знаний о гласных звуках «А, О, У, И» и букв, их обозначающих. </vt:lpstr>
      <vt:lpstr>Предварительная работа: знакомство с гласными звуками «А, О, У, И»; знакомство с символами гласных звуков; нахождение места звуков в словах; составление звукового анализа; подбор слов, которые начинаются на заданный гласный звук; работа с буквами (моделирование букв, складывание и чтение слогов из букв, которые обозначают гласные звуки). В занятии использована авторская разработка пособия «Карлсон учит звуки». </vt:lpstr>
      <vt:lpstr>Ход занятия:</vt:lpstr>
      <vt:lpstr>Основная часть</vt:lpstr>
      <vt:lpstr>Основная часть</vt:lpstr>
      <vt:lpstr>Презентация PowerPoint</vt:lpstr>
      <vt:lpstr>Эмоционально-динамическая разминка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 занятия. Рефлексия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2024-03-09T18:29:33Z</dcterms:created>
  <dcterms:modified xsi:type="dcterms:W3CDTF">2024-04-17T08:27:42Z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